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 Thin"/>
      <p:regular r:id="rId18"/>
      <p:bold r:id="rId19"/>
      <p:italic r:id="rId20"/>
      <p:boldItalic r:id="rId21"/>
    </p:embeddedFont>
    <p:embeddedFont>
      <p:font typeface="Proxima Nova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Roboto Medium"/>
      <p:regular r:id="rId30"/>
      <p:bold r:id="rId31"/>
      <p:italic r:id="rId32"/>
      <p:boldItalic r:id="rId33"/>
    </p:embeddedFont>
    <p:embeddedFont>
      <p:font typeface="Garamon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italic.fntdata"/><Relationship Id="rId22" Type="http://schemas.openxmlformats.org/officeDocument/2006/relationships/font" Target="fonts/ProximaNova-regular.fntdata"/><Relationship Id="rId21" Type="http://schemas.openxmlformats.org/officeDocument/2006/relationships/font" Target="fonts/RobotoThin-boldItalic.fntdata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edium-bold.fntdata"/><Relationship Id="rId30" Type="http://schemas.openxmlformats.org/officeDocument/2006/relationships/font" Target="fonts/RobotoMedium-regular.fntdata"/><Relationship Id="rId11" Type="http://schemas.openxmlformats.org/officeDocument/2006/relationships/slide" Target="slides/slide7.xml"/><Relationship Id="rId33" Type="http://schemas.openxmlformats.org/officeDocument/2006/relationships/font" Target="fonts/Roboto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Medium-italic.fntdata"/><Relationship Id="rId13" Type="http://schemas.openxmlformats.org/officeDocument/2006/relationships/slide" Target="slides/slide9.xml"/><Relationship Id="rId35" Type="http://schemas.openxmlformats.org/officeDocument/2006/relationships/font" Target="fonts/Garamond-bold.fntdata"/><Relationship Id="rId12" Type="http://schemas.openxmlformats.org/officeDocument/2006/relationships/slide" Target="slides/slide8.xml"/><Relationship Id="rId34" Type="http://schemas.openxmlformats.org/officeDocument/2006/relationships/font" Target="fonts/Garamond-regular.fntdata"/><Relationship Id="rId15" Type="http://schemas.openxmlformats.org/officeDocument/2006/relationships/slide" Target="slides/slide11.xml"/><Relationship Id="rId37" Type="http://schemas.openxmlformats.org/officeDocument/2006/relationships/font" Target="fonts/Garamond-boldItalic.fntdata"/><Relationship Id="rId14" Type="http://schemas.openxmlformats.org/officeDocument/2006/relationships/slide" Target="slides/slide10.xml"/><Relationship Id="rId36" Type="http://schemas.openxmlformats.org/officeDocument/2006/relationships/font" Target="fonts/Garamond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Thin-bold.fntdata"/><Relationship Id="rId18" Type="http://schemas.openxmlformats.org/officeDocument/2006/relationships/font" Target="fonts/RobotoThin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Drugs at a pharmacy, MTA, Neighbor stealing packages, waiter spitting in your food(lmao)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 kid for his wallet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31"/>
            <a:ext cx="8123100" cy="9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Computer Science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2018</a:t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5438" y="504825"/>
            <a:ext cx="3209925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Shape 176"/>
          <p:cNvGrpSpPr/>
          <p:nvPr/>
        </p:nvGrpSpPr>
        <p:grpSpPr>
          <a:xfrm>
            <a:off x="2411581" y="3040769"/>
            <a:ext cx="1840280" cy="1894046"/>
            <a:chOff x="4303290" y="1676962"/>
            <a:chExt cx="1854000" cy="1854000"/>
          </a:xfrm>
        </p:grpSpPr>
        <p:sp>
          <p:nvSpPr>
            <p:cNvPr id="177" name="Shape 177"/>
            <p:cNvSpPr/>
            <p:nvPr/>
          </p:nvSpPr>
          <p:spPr>
            <a:xfrm>
              <a:off x="4303290" y="1676962"/>
              <a:ext cx="1854000" cy="1854000"/>
            </a:xfrm>
            <a:prstGeom prst="ellipse">
              <a:avLst/>
            </a:prstGeom>
            <a:solidFill>
              <a:srgbClr val="0E9453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 txBox="1"/>
            <p:nvPr/>
          </p:nvSpPr>
          <p:spPr>
            <a:xfrm>
              <a:off x="4934151" y="2379415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Security</a:t>
              </a:r>
              <a:endParaRPr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79" name="Shape 17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over everything? Not quite.</a:t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235500" y="1076275"/>
            <a:ext cx="5128800" cy="18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 such thing as being </a:t>
            </a:r>
            <a:r>
              <a:rPr i="1" lang="en"/>
              <a:t>too secure</a:t>
            </a:r>
            <a:r>
              <a:rPr lang="en"/>
              <a:t>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When can too much security be a bad thing?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Often times, security can get in the way of getting things done. We have to find the balance.</a:t>
            </a:r>
            <a:endParaRPr/>
          </a:p>
        </p:txBody>
      </p:sp>
      <p:grpSp>
        <p:nvGrpSpPr>
          <p:cNvPr id="181" name="Shape 181"/>
          <p:cNvGrpSpPr/>
          <p:nvPr/>
        </p:nvGrpSpPr>
        <p:grpSpPr>
          <a:xfrm>
            <a:off x="1104746" y="3040769"/>
            <a:ext cx="1840280" cy="1894046"/>
            <a:chOff x="2986712" y="1676962"/>
            <a:chExt cx="1854000" cy="1854000"/>
          </a:xfrm>
        </p:grpSpPr>
        <p:sp>
          <p:nvSpPr>
            <p:cNvPr id="182" name="Shape 182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0B7743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 txBox="1"/>
            <p:nvPr/>
          </p:nvSpPr>
          <p:spPr>
            <a:xfrm>
              <a:off x="3362788" y="2379415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Usability</a:t>
              </a:r>
              <a:endParaRPr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0029" y="1142526"/>
            <a:ext cx="3756775" cy="301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3352" y="2773999"/>
            <a:ext cx="2894749" cy="21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the balance between security and usability</a:t>
            </a:r>
            <a:endParaRPr/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311700" y="1152475"/>
            <a:ext cx="538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are the most important part of any system.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users are unable to utilize the system, the value is decreased. In most cases, the value of a system is the priority. This usually translates to: “what makes us the most money?”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Ex: A nightclub will not be very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successful if you build it on an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island fortress surrounded by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fences and sharks</a:t>
            </a:r>
            <a:endParaRPr/>
          </a:p>
        </p:txBody>
      </p:sp>
      <p:pic>
        <p:nvPicPr>
          <p:cNvPr id="192" name="Shape 1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5950" y="3353463"/>
            <a:ext cx="3256225" cy="1628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5948" y="1152477"/>
            <a:ext cx="3256220" cy="2171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trying to protect?</a:t>
            </a:r>
            <a:endParaRPr/>
          </a:p>
        </p:txBody>
      </p:sp>
      <p:grpSp>
        <p:nvGrpSpPr>
          <p:cNvPr id="199" name="Shape 199"/>
          <p:cNvGrpSpPr/>
          <p:nvPr/>
        </p:nvGrpSpPr>
        <p:grpSpPr>
          <a:xfrm>
            <a:off x="627800" y="1185814"/>
            <a:ext cx="2612295" cy="2571801"/>
            <a:chOff x="1118215" y="283725"/>
            <a:chExt cx="2091509" cy="4076400"/>
          </a:xfrm>
        </p:grpSpPr>
        <p:sp>
          <p:nvSpPr>
            <p:cNvPr id="200" name="Shape 200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118215" y="341754"/>
              <a:ext cx="2048100" cy="13602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Confidentiality</a:t>
              </a:r>
              <a:endParaRPr sz="24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 rot="5400000">
              <a:off x="2027222" y="1613039"/>
              <a:ext cx="2124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179324" y="1843914"/>
              <a:ext cx="2030400" cy="238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prevention of unauthorized disclosure of information</a:t>
              </a:r>
              <a:endParaRPr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205" name="Shape 205"/>
          <p:cNvGrpSpPr/>
          <p:nvPr/>
        </p:nvGrpSpPr>
        <p:grpSpPr>
          <a:xfrm>
            <a:off x="3371000" y="1185814"/>
            <a:ext cx="2612285" cy="2571801"/>
            <a:chOff x="1118215" y="283725"/>
            <a:chExt cx="2091502" cy="4076400"/>
          </a:xfrm>
        </p:grpSpPr>
        <p:sp>
          <p:nvSpPr>
            <p:cNvPr id="206" name="Shape 206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1118215" y="341754"/>
              <a:ext cx="2048100" cy="13602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Integrity</a:t>
              </a:r>
              <a:endParaRPr sz="24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 rot="5400000">
              <a:off x="2027222" y="1613039"/>
              <a:ext cx="2124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179316" y="1843877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prevention of unauthorized modification of information</a:t>
              </a:r>
              <a:endParaRPr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211" name="Shape 211"/>
          <p:cNvGrpSpPr/>
          <p:nvPr/>
        </p:nvGrpSpPr>
        <p:grpSpPr>
          <a:xfrm>
            <a:off x="6114200" y="1185814"/>
            <a:ext cx="2612285" cy="2571801"/>
            <a:chOff x="1118215" y="283725"/>
            <a:chExt cx="2091502" cy="4076400"/>
          </a:xfrm>
        </p:grpSpPr>
        <p:sp>
          <p:nvSpPr>
            <p:cNvPr id="212" name="Shape 212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1118215" y="341754"/>
              <a:ext cx="2048100" cy="13602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1D7E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Availability</a:t>
              </a:r>
              <a:endParaRPr sz="2400">
                <a:solidFill>
                  <a:srgbClr val="1D7E7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5" name="Shape 215"/>
            <p:cNvSpPr/>
            <p:nvPr/>
          </p:nvSpPr>
          <p:spPr>
            <a:xfrm rot="5400000">
              <a:off x="2027222" y="1613039"/>
              <a:ext cx="2124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179316" y="1723097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ability to withstand unauthorized withholding of information or resources</a:t>
              </a:r>
              <a:endParaRPr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217" name="Shape 217"/>
          <p:cNvSpPr txBox="1"/>
          <p:nvPr>
            <p:ph idx="1" type="body"/>
          </p:nvPr>
        </p:nvSpPr>
        <p:spPr>
          <a:xfrm>
            <a:off x="311700" y="3986225"/>
            <a:ext cx="8520600" cy="8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Examples?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issues in security</a:t>
            </a:r>
            <a:endParaRPr/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Accountability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Reliability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Access Control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Authentication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Non-repudiation</a:t>
            </a:r>
            <a:endParaRPr sz="2300">
              <a:solidFill>
                <a:srgbClr val="000000"/>
              </a:solidFill>
            </a:endParaRPr>
          </a:p>
          <a:p>
            <a:pPr indent="-374650" lvl="0" marL="457200" rtl="0">
              <a:lnSpc>
                <a:spcPct val="14374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➔"/>
            </a:pPr>
            <a:r>
              <a:rPr lang="en" sz="2300">
                <a:solidFill>
                  <a:srgbClr val="000000"/>
                </a:solidFill>
              </a:rPr>
              <a:t>Privacy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351" y="702250"/>
            <a:ext cx="5111451" cy="25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Cybersecurity important?</a:t>
            </a:r>
            <a:endParaRPr/>
          </a:p>
        </p:txBody>
      </p:sp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5800" y="2236925"/>
            <a:ext cx="4845800" cy="272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949248"/>
            <a:ext cx="3840999" cy="2004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0975" y="855252"/>
            <a:ext cx="3812426" cy="1844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26" y="152400"/>
            <a:ext cx="5862074" cy="3544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3475" y="2399451"/>
            <a:ext cx="4346124" cy="244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875" y="168225"/>
            <a:ext cx="1955850" cy="195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0726" y="1188400"/>
            <a:ext cx="2389470" cy="90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4150" y="2593875"/>
            <a:ext cx="2118750" cy="2118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>
            <p:ph type="title"/>
          </p:nvPr>
        </p:nvSpPr>
        <p:spPr>
          <a:xfrm>
            <a:off x="1593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is a computer now</a:t>
            </a: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050" y="1023938"/>
            <a:ext cx="3009900" cy="401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47175" y="2163350"/>
            <a:ext cx="4653500" cy="287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 rotWithShape="1">
          <a:blip r:embed="rId8">
            <a:alphaModFix/>
          </a:blip>
          <a:srcRect b="0" l="0" r="4205" t="0"/>
          <a:stretch/>
        </p:blipFill>
        <p:spPr>
          <a:xfrm>
            <a:off x="6541525" y="314325"/>
            <a:ext cx="2602474" cy="17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 rotWithShape="1">
          <a:blip r:embed="rId3">
            <a:alphaModFix/>
          </a:blip>
          <a:srcRect b="13352" l="0" r="0" t="0"/>
          <a:stretch/>
        </p:blipFill>
        <p:spPr>
          <a:xfrm>
            <a:off x="730713" y="0"/>
            <a:ext cx="76825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security?</a:t>
            </a:r>
            <a:endParaRPr/>
          </a:p>
        </p:txBody>
      </p:sp>
      <p:grpSp>
        <p:nvGrpSpPr>
          <p:cNvPr id="98" name="Shape 98"/>
          <p:cNvGrpSpPr/>
          <p:nvPr/>
        </p:nvGrpSpPr>
        <p:grpSpPr>
          <a:xfrm rot="-2700000">
            <a:off x="462051" y="829942"/>
            <a:ext cx="4095861" cy="4095861"/>
            <a:chOff x="2524219" y="523696"/>
            <a:chExt cx="4095900" cy="4095900"/>
          </a:xfrm>
        </p:grpSpPr>
        <p:sp>
          <p:nvSpPr>
            <p:cNvPr id="99" name="Shape 99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1D7E74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 rot="2700000">
              <a:off x="3123944" y="1123633"/>
              <a:ext cx="2896451" cy="2896027"/>
            </a:xfrm>
            <a:prstGeom prst="pie">
              <a:avLst>
                <a:gd fmla="val 8076564" name="adj1"/>
                <a:gd fmla="val 13510993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" name="Shape 101"/>
          <p:cNvGrpSpPr/>
          <p:nvPr/>
        </p:nvGrpSpPr>
        <p:grpSpPr>
          <a:xfrm>
            <a:off x="1602051" y="1970102"/>
            <a:ext cx="1815900" cy="1815900"/>
            <a:chOff x="3664038" y="1663782"/>
            <a:chExt cx="1815900" cy="1815900"/>
          </a:xfrm>
        </p:grpSpPr>
        <p:sp>
          <p:nvSpPr>
            <p:cNvPr id="102" name="Shape 102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Security</a:t>
              </a:r>
              <a:endParaRPr b="1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" name="Shape 104"/>
          <p:cNvGrpSpPr/>
          <p:nvPr/>
        </p:nvGrpSpPr>
        <p:grpSpPr>
          <a:xfrm>
            <a:off x="307906" y="2340433"/>
            <a:ext cx="1068600" cy="1068600"/>
            <a:chOff x="2859873" y="853971"/>
            <a:chExt cx="1068600" cy="1068600"/>
          </a:xfrm>
        </p:grpSpPr>
        <p:sp>
          <p:nvSpPr>
            <p:cNvPr id="105" name="Shape 105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Trust</a:t>
              </a:r>
              <a:endParaRPr b="1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7" name="Shape 107"/>
          <p:cNvGrpSpPr/>
          <p:nvPr/>
        </p:nvGrpSpPr>
        <p:grpSpPr>
          <a:xfrm>
            <a:off x="3651744" y="2357666"/>
            <a:ext cx="1068600" cy="1068600"/>
            <a:chOff x="5214448" y="3234278"/>
            <a:chExt cx="1068600" cy="1068600"/>
          </a:xfrm>
        </p:grpSpPr>
        <p:sp>
          <p:nvSpPr>
            <p:cNvPr id="108" name="Shape 108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Risk</a:t>
              </a:r>
              <a:endParaRPr b="1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0" name="Shape 110"/>
          <p:cNvSpPr txBox="1"/>
          <p:nvPr>
            <p:ph idx="1" type="body"/>
          </p:nvPr>
        </p:nvSpPr>
        <p:spPr>
          <a:xfrm>
            <a:off x="4871000" y="1152475"/>
            <a:ext cx="42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Who/What</a:t>
            </a:r>
            <a:r>
              <a:rPr lang="en"/>
              <a:t> do you trust?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How</a:t>
            </a:r>
            <a:r>
              <a:rPr lang="en"/>
              <a:t> do you know you can trust them?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What</a:t>
            </a:r>
            <a:r>
              <a:rPr lang="en"/>
              <a:t> will you do if they break your trust?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Are you willing or able to accept the loss?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security?</a:t>
            </a:r>
            <a:endParaRPr/>
          </a:p>
        </p:txBody>
      </p:sp>
      <p:grpSp>
        <p:nvGrpSpPr>
          <p:cNvPr id="116" name="Shape 116"/>
          <p:cNvGrpSpPr/>
          <p:nvPr/>
        </p:nvGrpSpPr>
        <p:grpSpPr>
          <a:xfrm rot="-2700000">
            <a:off x="461989" y="830054"/>
            <a:ext cx="4095861" cy="4095861"/>
            <a:chOff x="2524096" y="523731"/>
            <a:chExt cx="4095900" cy="4095900"/>
          </a:xfrm>
        </p:grpSpPr>
        <p:sp>
          <p:nvSpPr>
            <p:cNvPr id="117" name="Shape 117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1D7E74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2700000">
              <a:off x="3123821" y="1123668"/>
              <a:ext cx="2896451" cy="2896027"/>
            </a:xfrm>
            <a:prstGeom prst="pie">
              <a:avLst>
                <a:gd fmla="val 2689583" name="adj1"/>
                <a:gd fmla="val 8019643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Shape 119"/>
          <p:cNvGrpSpPr/>
          <p:nvPr/>
        </p:nvGrpSpPr>
        <p:grpSpPr>
          <a:xfrm>
            <a:off x="1602051" y="1970102"/>
            <a:ext cx="1815900" cy="1815900"/>
            <a:chOff x="3664038" y="1663782"/>
            <a:chExt cx="1815900" cy="1815900"/>
          </a:xfrm>
        </p:grpSpPr>
        <p:sp>
          <p:nvSpPr>
            <p:cNvPr id="120" name="Shape 120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Security</a:t>
              </a:r>
              <a:endParaRPr b="1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" name="Shape 122"/>
          <p:cNvGrpSpPr/>
          <p:nvPr/>
        </p:nvGrpSpPr>
        <p:grpSpPr>
          <a:xfrm>
            <a:off x="307906" y="2340433"/>
            <a:ext cx="1068600" cy="1068600"/>
            <a:chOff x="2859873" y="853971"/>
            <a:chExt cx="1068600" cy="1068600"/>
          </a:xfrm>
        </p:grpSpPr>
        <p:sp>
          <p:nvSpPr>
            <p:cNvPr id="123" name="Shape 123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Trust</a:t>
              </a:r>
              <a:endParaRPr b="1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5" name="Shape 125"/>
          <p:cNvGrpSpPr/>
          <p:nvPr/>
        </p:nvGrpSpPr>
        <p:grpSpPr>
          <a:xfrm>
            <a:off x="3651744" y="2357666"/>
            <a:ext cx="1068600" cy="1068600"/>
            <a:chOff x="5214448" y="3234278"/>
            <a:chExt cx="1068600" cy="1068600"/>
          </a:xfrm>
        </p:grpSpPr>
        <p:sp>
          <p:nvSpPr>
            <p:cNvPr id="126" name="Shape 126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Risk</a:t>
              </a:r>
              <a:endParaRPr b="1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8" name="Shape 128"/>
          <p:cNvSpPr txBox="1"/>
          <p:nvPr>
            <p:ph idx="1" type="body"/>
          </p:nvPr>
        </p:nvSpPr>
        <p:spPr>
          <a:xfrm>
            <a:off x="4871000" y="1152475"/>
            <a:ext cx="42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What</a:t>
            </a:r>
            <a:r>
              <a:rPr lang="en"/>
              <a:t> is a risk that you take?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Why</a:t>
            </a:r>
            <a:r>
              <a:rPr lang="en"/>
              <a:t> do you take that risk?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Is there a circumstance where you will no longer be willing to take that risk?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What measures do you take to mitigate that risk?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Shape 133"/>
          <p:cNvGrpSpPr/>
          <p:nvPr/>
        </p:nvGrpSpPr>
        <p:grpSpPr>
          <a:xfrm>
            <a:off x="734246" y="1017734"/>
            <a:ext cx="3439442" cy="3754636"/>
            <a:chOff x="13160377" y="1901825"/>
            <a:chExt cx="9169401" cy="10012363"/>
          </a:xfrm>
        </p:grpSpPr>
        <p:sp>
          <p:nvSpPr>
            <p:cNvPr id="134" name="Shape 134"/>
            <p:cNvSpPr/>
            <p:nvPr/>
          </p:nvSpPr>
          <p:spPr>
            <a:xfrm>
              <a:off x="17054514" y="2530475"/>
              <a:ext cx="5275263" cy="9383713"/>
            </a:xfrm>
            <a:custGeom>
              <a:pathLst>
                <a:path extrusionOk="0" h="374" w="210">
                  <a:moveTo>
                    <a:pt x="55" y="0"/>
                  </a:moveTo>
                  <a:cubicBezTo>
                    <a:pt x="120" y="10"/>
                    <a:pt x="175" y="55"/>
                    <a:pt x="196" y="120"/>
                  </a:cubicBezTo>
                  <a:cubicBezTo>
                    <a:pt x="210" y="163"/>
                    <a:pt x="208" y="212"/>
                    <a:pt x="186" y="256"/>
                  </a:cubicBezTo>
                  <a:cubicBezTo>
                    <a:pt x="158" y="309"/>
                    <a:pt x="106" y="345"/>
                    <a:pt x="46" y="351"/>
                  </a:cubicBezTo>
                  <a:cubicBezTo>
                    <a:pt x="37" y="374"/>
                    <a:pt x="37" y="374"/>
                    <a:pt x="37" y="374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37" y="225"/>
                    <a:pt x="37" y="225"/>
                    <a:pt x="37" y="225"/>
                  </a:cubicBezTo>
                  <a:cubicBezTo>
                    <a:pt x="46" y="246"/>
                    <a:pt x="46" y="246"/>
                    <a:pt x="46" y="246"/>
                  </a:cubicBezTo>
                  <a:cubicBezTo>
                    <a:pt x="66" y="241"/>
                    <a:pt x="83" y="227"/>
                    <a:pt x="93" y="208"/>
                  </a:cubicBezTo>
                  <a:cubicBezTo>
                    <a:pt x="102" y="190"/>
                    <a:pt x="103" y="170"/>
                    <a:pt x="98" y="152"/>
                  </a:cubicBezTo>
                  <a:cubicBezTo>
                    <a:pt x="90" y="130"/>
                    <a:pt x="73" y="113"/>
                    <a:pt x="52" y="105"/>
                  </a:cubicBezTo>
                  <a:cubicBezTo>
                    <a:pt x="79" y="50"/>
                    <a:pt x="79" y="50"/>
                    <a:pt x="79" y="50"/>
                  </a:cubicBezTo>
                  <a:cubicBezTo>
                    <a:pt x="55" y="0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t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1F1F1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35" name="Shape 135"/>
            <p:cNvSpPr/>
            <p:nvPr/>
          </p:nvSpPr>
          <p:spPr>
            <a:xfrm>
              <a:off x="13160377" y="1901825"/>
              <a:ext cx="5727700" cy="9461500"/>
            </a:xfrm>
            <a:custGeom>
              <a:pathLst>
                <a:path extrusionOk="0" h="377" w="228">
                  <a:moveTo>
                    <a:pt x="175" y="377"/>
                  </a:moveTo>
                  <a:cubicBezTo>
                    <a:pt x="103" y="374"/>
                    <a:pt x="37" y="326"/>
                    <a:pt x="14" y="254"/>
                  </a:cubicBezTo>
                  <a:cubicBezTo>
                    <a:pt x="0" y="211"/>
                    <a:pt x="2" y="163"/>
                    <a:pt x="25" y="119"/>
                  </a:cubicBezTo>
                  <a:cubicBezTo>
                    <a:pt x="55" y="60"/>
                    <a:pt x="116" y="23"/>
                    <a:pt x="182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82" y="126"/>
                    <a:pt x="182" y="126"/>
                    <a:pt x="182" y="126"/>
                  </a:cubicBezTo>
                  <a:cubicBezTo>
                    <a:pt x="155" y="126"/>
                    <a:pt x="129" y="142"/>
                    <a:pt x="117" y="166"/>
                  </a:cubicBezTo>
                  <a:cubicBezTo>
                    <a:pt x="108" y="184"/>
                    <a:pt x="107" y="205"/>
                    <a:pt x="113" y="223"/>
                  </a:cubicBezTo>
                  <a:cubicBezTo>
                    <a:pt x="122" y="251"/>
                    <a:pt x="146" y="270"/>
                    <a:pt x="174" y="273"/>
                  </a:cubicBezTo>
                  <a:cubicBezTo>
                    <a:pt x="149" y="325"/>
                    <a:pt x="149" y="325"/>
                    <a:pt x="149" y="325"/>
                  </a:cubicBezTo>
                  <a:cubicBezTo>
                    <a:pt x="175" y="377"/>
                    <a:pt x="175" y="377"/>
                    <a:pt x="175" y="377"/>
                  </a:cubicBezTo>
                  <a:close/>
                </a:path>
              </a:pathLst>
            </a:custGeom>
            <a:solidFill>
              <a:srgbClr val="15B473"/>
            </a:solidFill>
            <a:ln>
              <a:noFill/>
            </a:ln>
          </p:spPr>
          <p:txBody>
            <a:bodyPr anchorCtr="0" anchor="t" bIns="17150" lIns="34300" spcFirstLastPara="1" rIns="34300" wrap="square" tIns="171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1F1F1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grpSp>
          <p:nvGrpSpPr>
            <p:cNvPr id="136" name="Shape 136"/>
            <p:cNvGrpSpPr/>
            <p:nvPr/>
          </p:nvGrpSpPr>
          <p:grpSpPr>
            <a:xfrm>
              <a:off x="19918364" y="4487863"/>
              <a:ext cx="928688" cy="1254125"/>
              <a:chOff x="7945439" y="5038726"/>
              <a:chExt cx="928688" cy="1254125"/>
            </a:xfrm>
          </p:grpSpPr>
          <p:sp>
            <p:nvSpPr>
              <p:cNvPr id="137" name="Shape 137"/>
              <p:cNvSpPr/>
              <p:nvPr/>
            </p:nvSpPr>
            <p:spPr>
              <a:xfrm>
                <a:off x="8321676" y="5689601"/>
                <a:ext cx="50800" cy="101600"/>
              </a:xfrm>
              <a:custGeom>
                <a:pathLst>
                  <a:path extrusionOk="0" h="4" w="2">
                    <a:moveTo>
                      <a:pt x="0" y="2"/>
                    </a:moveTo>
                    <a:cubicBezTo>
                      <a:pt x="0" y="3"/>
                      <a:pt x="1" y="4"/>
                      <a:pt x="2" y="4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38" name="Shape 138"/>
              <p:cNvSpPr/>
              <p:nvPr/>
            </p:nvSpPr>
            <p:spPr>
              <a:xfrm>
                <a:off x="8421689" y="5865813"/>
                <a:ext cx="76200" cy="125413"/>
              </a:xfrm>
              <a:custGeom>
                <a:pathLst>
                  <a:path extrusionOk="0" h="5" w="3">
                    <a:moveTo>
                      <a:pt x="0" y="0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1" y="4"/>
                      <a:pt x="2" y="4"/>
                    </a:cubicBezTo>
                    <a:cubicBezTo>
                      <a:pt x="2" y="3"/>
                      <a:pt x="3" y="3"/>
                      <a:pt x="3" y="2"/>
                    </a:cubicBezTo>
                    <a:cubicBezTo>
                      <a:pt x="3" y="1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39" name="Shape 139"/>
              <p:cNvSpPr/>
              <p:nvPr/>
            </p:nvSpPr>
            <p:spPr>
              <a:xfrm>
                <a:off x="8145464" y="5038726"/>
                <a:ext cx="527050" cy="225425"/>
              </a:xfrm>
              <a:custGeom>
                <a:pathLst>
                  <a:path extrusionOk="0" h="9" w="21">
                    <a:moveTo>
                      <a:pt x="15" y="9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7" y="6"/>
                      <a:pt x="19" y="4"/>
                    </a:cubicBezTo>
                    <a:cubicBezTo>
                      <a:pt x="21" y="0"/>
                      <a:pt x="15" y="0"/>
                      <a:pt x="10" y="0"/>
                    </a:cubicBezTo>
                    <a:cubicBezTo>
                      <a:pt x="6" y="0"/>
                      <a:pt x="0" y="0"/>
                      <a:pt x="2" y="4"/>
                    </a:cubicBezTo>
                    <a:cubicBezTo>
                      <a:pt x="3" y="6"/>
                      <a:pt x="4" y="8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15" y="9"/>
                      <a:pt x="15" y="9"/>
                      <a:pt x="15" y="9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0" name="Shape 140"/>
              <p:cNvSpPr/>
              <p:nvPr/>
            </p:nvSpPr>
            <p:spPr>
              <a:xfrm>
                <a:off x="7945439" y="5338763"/>
                <a:ext cx="928688" cy="954088"/>
              </a:xfrm>
              <a:custGeom>
                <a:pathLst>
                  <a:path extrusionOk="0" h="38" w="37">
                    <a:moveTo>
                      <a:pt x="23" y="26"/>
                    </a:moveTo>
                    <a:cubicBezTo>
                      <a:pt x="22" y="27"/>
                      <a:pt x="21" y="28"/>
                      <a:pt x="19" y="28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7" y="30"/>
                      <a:pt x="17" y="30"/>
                      <a:pt x="17" y="30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4" y="27"/>
                      <a:pt x="13" y="26"/>
                      <a:pt x="12" y="2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5" y="24"/>
                      <a:pt x="16" y="25"/>
                      <a:pt x="17" y="26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5" y="20"/>
                      <a:pt x="14" y="20"/>
                      <a:pt x="13" y="19"/>
                    </a:cubicBezTo>
                    <a:cubicBezTo>
                      <a:pt x="13" y="18"/>
                      <a:pt x="12" y="17"/>
                      <a:pt x="12" y="16"/>
                    </a:cubicBezTo>
                    <a:cubicBezTo>
                      <a:pt x="12" y="14"/>
                      <a:pt x="14" y="12"/>
                      <a:pt x="17" y="12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21" y="12"/>
                      <a:pt x="23" y="13"/>
                      <a:pt x="24" y="15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5"/>
                      <a:pt x="20" y="14"/>
                      <a:pt x="19" y="14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1" y="18"/>
                      <a:pt x="22" y="19"/>
                      <a:pt x="22" y="19"/>
                    </a:cubicBezTo>
                    <a:cubicBezTo>
                      <a:pt x="23" y="19"/>
                      <a:pt x="23" y="20"/>
                      <a:pt x="24" y="20"/>
                    </a:cubicBezTo>
                    <a:cubicBezTo>
                      <a:pt x="24" y="21"/>
                      <a:pt x="24" y="22"/>
                      <a:pt x="24" y="23"/>
                    </a:cubicBezTo>
                    <a:cubicBezTo>
                      <a:pt x="24" y="24"/>
                      <a:pt x="24" y="25"/>
                      <a:pt x="23" y="26"/>
                    </a:cubicBezTo>
                    <a:close/>
                    <a:moveTo>
                      <a:pt x="24" y="0"/>
                    </a:moveTo>
                    <a:cubicBezTo>
                      <a:pt x="24" y="1"/>
                      <a:pt x="24" y="1"/>
                      <a:pt x="23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5" y="4"/>
                      <a:pt x="0" y="15"/>
                      <a:pt x="0" y="24"/>
                    </a:cubicBezTo>
                    <a:cubicBezTo>
                      <a:pt x="0" y="35"/>
                      <a:pt x="8" y="38"/>
                      <a:pt x="18" y="38"/>
                    </a:cubicBezTo>
                    <a:cubicBezTo>
                      <a:pt x="29" y="38"/>
                      <a:pt x="37" y="35"/>
                      <a:pt x="37" y="24"/>
                    </a:cubicBezTo>
                    <a:cubicBezTo>
                      <a:pt x="37" y="15"/>
                      <a:pt x="31" y="4"/>
                      <a:pt x="24" y="0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  <p:grpSp>
          <p:nvGrpSpPr>
            <p:cNvPr id="141" name="Shape 141"/>
            <p:cNvGrpSpPr/>
            <p:nvPr/>
          </p:nvGrpSpPr>
          <p:grpSpPr>
            <a:xfrm>
              <a:off x="14843126" y="8377238"/>
              <a:ext cx="981075" cy="977900"/>
              <a:chOff x="2870201" y="8928101"/>
              <a:chExt cx="981075" cy="977900"/>
            </a:xfrm>
          </p:grpSpPr>
          <p:sp>
            <p:nvSpPr>
              <p:cNvPr id="142" name="Shape 142"/>
              <p:cNvSpPr/>
              <p:nvPr/>
            </p:nvSpPr>
            <p:spPr>
              <a:xfrm>
                <a:off x="2870201" y="8928101"/>
                <a:ext cx="981075" cy="977900"/>
              </a:xfrm>
              <a:custGeom>
                <a:pathLst>
                  <a:path extrusionOk="0" h="39" w="39">
                    <a:moveTo>
                      <a:pt x="19" y="36"/>
                    </a:moveTo>
                    <a:cubicBezTo>
                      <a:pt x="10" y="36"/>
                      <a:pt x="3" y="29"/>
                      <a:pt x="3" y="19"/>
                    </a:cubicBezTo>
                    <a:cubicBezTo>
                      <a:pt x="3" y="10"/>
                      <a:pt x="10" y="3"/>
                      <a:pt x="19" y="3"/>
                    </a:cubicBezTo>
                    <a:cubicBezTo>
                      <a:pt x="28" y="3"/>
                      <a:pt x="36" y="10"/>
                      <a:pt x="36" y="19"/>
                    </a:cubicBezTo>
                    <a:cubicBezTo>
                      <a:pt x="36" y="29"/>
                      <a:pt x="28" y="36"/>
                      <a:pt x="19" y="36"/>
                    </a:cubicBezTo>
                    <a:close/>
                    <a:moveTo>
                      <a:pt x="19" y="0"/>
                    </a:moveTo>
                    <a:cubicBezTo>
                      <a:pt x="8" y="0"/>
                      <a:pt x="0" y="9"/>
                      <a:pt x="0" y="19"/>
                    </a:cubicBezTo>
                    <a:cubicBezTo>
                      <a:pt x="0" y="30"/>
                      <a:pt x="8" y="39"/>
                      <a:pt x="19" y="39"/>
                    </a:cubicBezTo>
                    <a:cubicBezTo>
                      <a:pt x="30" y="39"/>
                      <a:pt x="39" y="30"/>
                      <a:pt x="39" y="19"/>
                    </a:cubicBezTo>
                    <a:cubicBezTo>
                      <a:pt x="39" y="9"/>
                      <a:pt x="30" y="0"/>
                      <a:pt x="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3" name="Shape 143"/>
              <p:cNvSpPr/>
              <p:nvPr/>
            </p:nvSpPr>
            <p:spPr>
              <a:xfrm>
                <a:off x="3322639" y="9028113"/>
                <a:ext cx="50800" cy="100013"/>
              </a:xfrm>
              <a:custGeom>
                <a:pathLst>
                  <a:path extrusionOk="0" h="4" w="2">
                    <a:moveTo>
                      <a:pt x="1" y="4"/>
                    </a:moveTo>
                    <a:cubicBezTo>
                      <a:pt x="2" y="4"/>
                      <a:pt x="2" y="3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4" name="Shape 144"/>
              <p:cNvSpPr/>
              <p:nvPr/>
            </p:nvSpPr>
            <p:spPr>
              <a:xfrm>
                <a:off x="3322639" y="9705976"/>
                <a:ext cx="50800" cy="100013"/>
              </a:xfrm>
              <a:custGeom>
                <a:pathLst>
                  <a:path extrusionOk="0" h="4" w="2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>
                <a:off x="2971801" y="9378951"/>
                <a:ext cx="74613" cy="50800"/>
              </a:xfrm>
              <a:custGeom>
                <a:pathLst>
                  <a:path extrusionOk="0" h="2" w="3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3649664" y="9378951"/>
                <a:ext cx="100013" cy="50800"/>
              </a:xfrm>
              <a:custGeom>
                <a:pathLst>
                  <a:path extrusionOk="0" h="2" w="4">
                    <a:moveTo>
                      <a:pt x="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2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3097214" y="9178926"/>
                <a:ext cx="327025" cy="450850"/>
              </a:xfrm>
              <a:custGeom>
                <a:pathLst>
                  <a:path extrusionOk="0" h="18" w="13">
                    <a:moveTo>
                      <a:pt x="11" y="7"/>
                    </a:move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1" y="0"/>
                      <a:pt x="10" y="0"/>
                    </a:cubicBezTo>
                    <a:cubicBezTo>
                      <a:pt x="10" y="0"/>
                      <a:pt x="9" y="1"/>
                      <a:pt x="9" y="1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8"/>
                      <a:pt x="8" y="9"/>
                      <a:pt x="8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7"/>
                      <a:pt x="0" y="18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2" y="12"/>
                      <a:pt x="13" y="8"/>
                      <a:pt x="11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19892964" y="8301038"/>
              <a:ext cx="879475" cy="1028700"/>
              <a:chOff x="7920039" y="8851901"/>
              <a:chExt cx="879475" cy="1028700"/>
            </a:xfrm>
          </p:grpSpPr>
          <p:sp>
            <p:nvSpPr>
              <p:cNvPr id="149" name="Shape 149"/>
              <p:cNvSpPr/>
              <p:nvPr/>
            </p:nvSpPr>
            <p:spPr>
              <a:xfrm>
                <a:off x="8245476" y="8851901"/>
                <a:ext cx="252413" cy="250825"/>
              </a:xfrm>
              <a:custGeom>
                <a:pathLst>
                  <a:path extrusionOk="0" h="10" w="10">
                    <a:moveTo>
                      <a:pt x="5" y="8"/>
                    </a:moveTo>
                    <a:cubicBezTo>
                      <a:pt x="3" y="8"/>
                      <a:pt x="2" y="6"/>
                      <a:pt x="2" y="5"/>
                    </a:cubicBezTo>
                    <a:cubicBezTo>
                      <a:pt x="2" y="4"/>
                      <a:pt x="3" y="3"/>
                      <a:pt x="5" y="3"/>
                    </a:cubicBezTo>
                    <a:cubicBezTo>
                      <a:pt x="6" y="3"/>
                      <a:pt x="7" y="4"/>
                      <a:pt x="7" y="5"/>
                    </a:cubicBezTo>
                    <a:cubicBezTo>
                      <a:pt x="7" y="6"/>
                      <a:pt x="6" y="8"/>
                      <a:pt x="5" y="8"/>
                    </a:cubicBezTo>
                    <a:close/>
                    <a:moveTo>
                      <a:pt x="10" y="5"/>
                    </a:moveTo>
                    <a:cubicBezTo>
                      <a:pt x="10" y="2"/>
                      <a:pt x="7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1" y="9"/>
                      <a:pt x="3" y="10"/>
                    </a:cubicBezTo>
                    <a:cubicBezTo>
                      <a:pt x="3" y="10"/>
                      <a:pt x="4" y="10"/>
                      <a:pt x="5" y="10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8" y="9"/>
                      <a:pt x="10" y="7"/>
                      <a:pt x="10" y="5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>
                <a:off x="7920039" y="9404351"/>
                <a:ext cx="150813" cy="150813"/>
              </a:xfrm>
              <a:custGeom>
                <a:pathLst>
                  <a:path extrusionOk="0" h="95" w="95">
                    <a:moveTo>
                      <a:pt x="63" y="0"/>
                    </a:moveTo>
                    <a:lnTo>
                      <a:pt x="31" y="31"/>
                    </a:lnTo>
                    <a:lnTo>
                      <a:pt x="0" y="79"/>
                    </a:lnTo>
                    <a:lnTo>
                      <a:pt x="47" y="79"/>
                    </a:lnTo>
                    <a:lnTo>
                      <a:pt x="95" y="95"/>
                    </a:lnTo>
                    <a:lnTo>
                      <a:pt x="79" y="47"/>
                    </a:lnTo>
                    <a:lnTo>
                      <a:pt x="63" y="0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>
                <a:off x="8648701" y="9404351"/>
                <a:ext cx="150813" cy="150813"/>
              </a:xfrm>
              <a:custGeom>
                <a:pathLst>
                  <a:path extrusionOk="0" h="95" w="95">
                    <a:moveTo>
                      <a:pt x="95" y="79"/>
                    </a:moveTo>
                    <a:lnTo>
                      <a:pt x="63" y="31"/>
                    </a:lnTo>
                    <a:lnTo>
                      <a:pt x="31" y="0"/>
                    </a:lnTo>
                    <a:lnTo>
                      <a:pt x="15" y="47"/>
                    </a:lnTo>
                    <a:lnTo>
                      <a:pt x="0" y="95"/>
                    </a:lnTo>
                    <a:lnTo>
                      <a:pt x="47" y="79"/>
                    </a:lnTo>
                    <a:lnTo>
                      <a:pt x="95" y="79"/>
                    </a:lnTo>
                    <a:lnTo>
                      <a:pt x="95" y="79"/>
                    </a:ln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>
                <a:off x="7945439" y="9128126"/>
                <a:ext cx="828675" cy="752475"/>
              </a:xfrm>
              <a:custGeom>
                <a:pathLst>
                  <a:path extrusionOk="0" h="30" w="33">
                    <a:moveTo>
                      <a:pt x="33" y="19"/>
                    </a:moveTo>
                    <a:cubicBezTo>
                      <a:pt x="33" y="18"/>
                      <a:pt x="33" y="18"/>
                      <a:pt x="33" y="17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8"/>
                      <a:pt x="29" y="19"/>
                      <a:pt x="28" y="20"/>
                    </a:cubicBezTo>
                    <a:cubicBezTo>
                      <a:pt x="26" y="21"/>
                      <a:pt x="20" y="22"/>
                      <a:pt x="19" y="19"/>
                    </a:cubicBezTo>
                    <a:cubicBezTo>
                      <a:pt x="19" y="18"/>
                      <a:pt x="19" y="10"/>
                      <a:pt x="18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3" y="4"/>
                      <a:pt x="24" y="4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4" y="2"/>
                      <a:pt x="23" y="2"/>
                      <a:pt x="22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0"/>
                      <a:pt x="18" y="0"/>
                    </a:cubicBezTo>
                    <a:cubicBezTo>
                      <a:pt x="18" y="0"/>
                      <a:pt x="17" y="0"/>
                      <a:pt x="17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1"/>
                      <a:pt x="15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4"/>
                      <a:pt x="10" y="4"/>
                      <a:pt x="11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10"/>
                      <a:pt x="14" y="18"/>
                      <a:pt x="14" y="19"/>
                    </a:cubicBezTo>
                    <a:cubicBezTo>
                      <a:pt x="13" y="22"/>
                      <a:pt x="7" y="21"/>
                      <a:pt x="5" y="20"/>
                    </a:cubicBezTo>
                    <a:cubicBezTo>
                      <a:pt x="4" y="19"/>
                      <a:pt x="4" y="18"/>
                      <a:pt x="3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0" y="18"/>
                      <a:pt x="0" y="18"/>
                      <a:pt x="0" y="19"/>
                    </a:cubicBezTo>
                    <a:cubicBezTo>
                      <a:pt x="0" y="22"/>
                      <a:pt x="3" y="23"/>
                      <a:pt x="5" y="24"/>
                    </a:cubicBezTo>
                    <a:cubicBezTo>
                      <a:pt x="6" y="25"/>
                      <a:pt x="6" y="25"/>
                      <a:pt x="7" y="25"/>
                    </a:cubicBezTo>
                    <a:cubicBezTo>
                      <a:pt x="11" y="26"/>
                      <a:pt x="14" y="27"/>
                      <a:pt x="16" y="29"/>
                    </a:cubicBezTo>
                    <a:cubicBezTo>
                      <a:pt x="16" y="30"/>
                      <a:pt x="17" y="30"/>
                      <a:pt x="17" y="29"/>
                    </a:cubicBezTo>
                    <a:cubicBezTo>
                      <a:pt x="20" y="27"/>
                      <a:pt x="22" y="26"/>
                      <a:pt x="26" y="25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31" y="23"/>
                      <a:pt x="33" y="22"/>
                      <a:pt x="33" y="19"/>
                    </a:cubicBezTo>
                    <a:close/>
                  </a:path>
                </a:pathLst>
              </a:custGeom>
              <a:solidFill>
                <a:srgbClr val="15B473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  <p:grpSp>
          <p:nvGrpSpPr>
            <p:cNvPr id="153" name="Shape 153"/>
            <p:cNvGrpSpPr/>
            <p:nvPr/>
          </p:nvGrpSpPr>
          <p:grpSpPr>
            <a:xfrm>
              <a:off x="16652876" y="6650038"/>
              <a:ext cx="2286000" cy="1379538"/>
              <a:chOff x="4679951" y="7200901"/>
              <a:chExt cx="2286000" cy="1379538"/>
            </a:xfrm>
          </p:grpSpPr>
          <p:sp>
            <p:nvSpPr>
              <p:cNvPr id="154" name="Shape 154"/>
              <p:cNvSpPr/>
              <p:nvPr/>
            </p:nvSpPr>
            <p:spPr>
              <a:xfrm>
                <a:off x="4930776" y="7802563"/>
                <a:ext cx="200025" cy="250825"/>
              </a:xfrm>
              <a:custGeom>
                <a:pathLst>
                  <a:path extrusionOk="0" h="10" w="8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1" y="2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1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7" y="10"/>
                      <a:pt x="7" y="7"/>
                    </a:cubicBezTo>
                    <a:cubicBezTo>
                      <a:pt x="8" y="7"/>
                      <a:pt x="8" y="6"/>
                      <a:pt x="8" y="6"/>
                    </a:cubicBezTo>
                    <a:cubicBezTo>
                      <a:pt x="8" y="5"/>
                      <a:pt x="8" y="5"/>
                      <a:pt x="8" y="5"/>
                    </a:cubicBez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5" name="Shape 155"/>
              <p:cNvSpPr/>
              <p:nvPr/>
            </p:nvSpPr>
            <p:spPr>
              <a:xfrm>
                <a:off x="5232401" y="7627938"/>
                <a:ext cx="250825" cy="325438"/>
              </a:xfrm>
              <a:custGeom>
                <a:pathLst>
                  <a:path extrusionOk="0" h="13" w="10">
                    <a:moveTo>
                      <a:pt x="10" y="6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9" y="2"/>
                      <a:pt x="7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13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8" y="13"/>
                      <a:pt x="9" y="8"/>
                    </a:cubicBezTo>
                    <a:cubicBezTo>
                      <a:pt x="9" y="8"/>
                      <a:pt x="10" y="8"/>
                      <a:pt x="10" y="7"/>
                    </a:cubicBezTo>
                    <a:cubicBezTo>
                      <a:pt x="10" y="7"/>
                      <a:pt x="10" y="6"/>
                      <a:pt x="10" y="6"/>
                    </a:cubicBez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5608639" y="7400926"/>
                <a:ext cx="352425" cy="401638"/>
              </a:xfrm>
              <a:custGeom>
                <a:pathLst>
                  <a:path extrusionOk="0" h="16" w="14">
                    <a:moveTo>
                      <a:pt x="13" y="7"/>
                    </a:move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6"/>
                      <a:pt x="13" y="6"/>
                    </a:cubicBezTo>
                    <a:cubicBezTo>
                      <a:pt x="13" y="2"/>
                      <a:pt x="11" y="0"/>
                      <a:pt x="7" y="0"/>
                    </a:cubicBezTo>
                    <a:cubicBezTo>
                      <a:pt x="4" y="0"/>
                      <a:pt x="1" y="2"/>
                      <a:pt x="1" y="5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12" y="16"/>
                      <a:pt x="12" y="10"/>
                    </a:cubicBezTo>
                    <a:cubicBezTo>
                      <a:pt x="13" y="10"/>
                      <a:pt x="13" y="10"/>
                      <a:pt x="14" y="9"/>
                    </a:cubicBezTo>
                    <a:cubicBezTo>
                      <a:pt x="14" y="8"/>
                      <a:pt x="14" y="7"/>
                      <a:pt x="13" y="7"/>
                    </a:cubicBez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>
                <a:off x="6086476" y="7200901"/>
                <a:ext cx="401638" cy="450850"/>
              </a:xfrm>
              <a:custGeom>
                <a:pathLst>
                  <a:path extrusionOk="0" h="18" w="16"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6"/>
                      <a:pt x="15" y="6"/>
                    </a:cubicBezTo>
                    <a:cubicBezTo>
                      <a:pt x="15" y="2"/>
                      <a:pt x="12" y="0"/>
                      <a:pt x="8" y="0"/>
                    </a:cubicBezTo>
                    <a:cubicBezTo>
                      <a:pt x="4" y="0"/>
                      <a:pt x="1" y="2"/>
                      <a:pt x="1" y="6"/>
                    </a:cubicBezTo>
                    <a:cubicBezTo>
                      <a:pt x="1" y="6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0" y="9"/>
                      <a:pt x="1" y="10"/>
                    </a:cubicBezTo>
                    <a:cubicBezTo>
                      <a:pt x="1" y="11"/>
                      <a:pt x="2" y="12"/>
                      <a:pt x="2" y="12"/>
                    </a:cubicBezTo>
                    <a:cubicBezTo>
                      <a:pt x="3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14" y="18"/>
                      <a:pt x="14" y="12"/>
                    </a:cubicBezTo>
                    <a:cubicBezTo>
                      <a:pt x="15" y="12"/>
                      <a:pt x="15" y="11"/>
                      <a:pt x="16" y="10"/>
                    </a:cubicBezTo>
                    <a:cubicBezTo>
                      <a:pt x="16" y="9"/>
                      <a:pt x="16" y="8"/>
                      <a:pt x="15" y="8"/>
                    </a:cubicBez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>
                <a:off x="4830764" y="7677151"/>
                <a:ext cx="1808163" cy="677863"/>
              </a:xfrm>
              <a:custGeom>
                <a:pathLst>
                  <a:path extrusionOk="0" h="27" w="72">
                    <a:moveTo>
                      <a:pt x="72" y="6"/>
                    </a:moveTo>
                    <a:cubicBezTo>
                      <a:pt x="71" y="3"/>
                      <a:pt x="68" y="0"/>
                      <a:pt x="65" y="0"/>
                    </a:cubicBezTo>
                    <a:cubicBezTo>
                      <a:pt x="62" y="3"/>
                      <a:pt x="62" y="3"/>
                      <a:pt x="62" y="3"/>
                    </a:cubicBezTo>
                    <a:cubicBezTo>
                      <a:pt x="61" y="4"/>
                      <a:pt x="61" y="4"/>
                      <a:pt x="60" y="3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8" y="1"/>
                      <a:pt x="58" y="1"/>
                      <a:pt x="58" y="1"/>
                    </a:cubicBezTo>
                    <a:cubicBezTo>
                      <a:pt x="56" y="3"/>
                      <a:pt x="56" y="3"/>
                      <a:pt x="56" y="3"/>
                    </a:cubicBezTo>
                    <a:cubicBezTo>
                      <a:pt x="55" y="4"/>
                      <a:pt x="55" y="4"/>
                      <a:pt x="55" y="3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8" y="0"/>
                      <a:pt x="44" y="3"/>
                      <a:pt x="43" y="7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0" y="9"/>
                      <a:pt x="40" y="9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28" y="6"/>
                      <a:pt x="25" y="9"/>
                      <a:pt x="24" y="12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4"/>
                      <a:pt x="23" y="14"/>
                      <a:pt x="22" y="13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4"/>
                      <a:pt x="19" y="14"/>
                      <a:pt x="18" y="13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3" y="11"/>
                      <a:pt x="11" y="14"/>
                      <a:pt x="11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9" y="17"/>
                      <a:pt x="9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7"/>
                      <a:pt x="6" y="17"/>
                      <a:pt x="6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2" y="16"/>
                      <a:pt x="0" y="18"/>
                      <a:pt x="0" y="2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72" y="6"/>
                      <a:pt x="72" y="6"/>
                      <a:pt x="72" y="6"/>
                    </a:cubicBez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59" name="Shape 159"/>
              <p:cNvSpPr/>
              <p:nvPr/>
            </p:nvSpPr>
            <p:spPr>
              <a:xfrm>
                <a:off x="4679951" y="7778751"/>
                <a:ext cx="2286000" cy="801688"/>
              </a:xfrm>
              <a:custGeom>
                <a:pathLst>
                  <a:path extrusionOk="0" h="505" w="1440">
                    <a:moveTo>
                      <a:pt x="1440" y="15"/>
                    </a:moveTo>
                    <a:lnTo>
                      <a:pt x="1250" y="0"/>
                    </a:lnTo>
                    <a:lnTo>
                      <a:pt x="1265" y="31"/>
                    </a:lnTo>
                    <a:lnTo>
                      <a:pt x="522" y="395"/>
                    </a:lnTo>
                    <a:lnTo>
                      <a:pt x="443" y="205"/>
                    </a:lnTo>
                    <a:lnTo>
                      <a:pt x="0" y="395"/>
                    </a:lnTo>
                    <a:lnTo>
                      <a:pt x="47" y="474"/>
                    </a:lnTo>
                    <a:lnTo>
                      <a:pt x="395" y="316"/>
                    </a:lnTo>
                    <a:lnTo>
                      <a:pt x="474" y="505"/>
                    </a:lnTo>
                    <a:lnTo>
                      <a:pt x="1313" y="110"/>
                    </a:lnTo>
                    <a:lnTo>
                      <a:pt x="1329" y="158"/>
                    </a:lnTo>
                    <a:lnTo>
                      <a:pt x="1440" y="15"/>
                    </a:lnTo>
                    <a:lnTo>
                      <a:pt x="1440" y="15"/>
                    </a:lnTo>
                    <a:close/>
                  </a:path>
                </a:pathLst>
              </a:custGeom>
              <a:solidFill>
                <a:srgbClr val="1E2028"/>
              </a:solidFill>
              <a:ln>
                <a:noFill/>
              </a:ln>
            </p:spPr>
            <p:txBody>
              <a:bodyPr anchorCtr="0" anchor="t" bIns="17150" lIns="34300" spcFirstLastPara="1" rIns="34300" wrap="square" tIns="171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700">
                  <a:solidFill>
                    <a:srgbClr val="1F1F1F"/>
                  </a:solidFill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</p:grpSp>
      <p:sp>
        <p:nvSpPr>
          <p:cNvPr id="160" name="Shape 160"/>
          <p:cNvSpPr txBox="1"/>
          <p:nvPr>
            <p:ph idx="1" type="body"/>
          </p:nvPr>
        </p:nvSpPr>
        <p:spPr>
          <a:xfrm>
            <a:off x="4566200" y="1152475"/>
            <a:ext cx="42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</a:rPr>
              <a:t>Trust</a:t>
            </a:r>
            <a:r>
              <a:rPr lang="en"/>
              <a:t> and </a:t>
            </a:r>
            <a:r>
              <a:rPr b="1" lang="en" sz="2400">
                <a:solidFill>
                  <a:schemeClr val="dk2"/>
                </a:solidFill>
              </a:rPr>
              <a:t>risk</a:t>
            </a:r>
            <a:r>
              <a:rPr lang="en"/>
              <a:t> are really two sides of the same coin. Together, they represent the state of our security.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you cannot trust an entity, you take a certain level of risk by allowing use of it.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you take a risk, you have a level of trust in the entity that you have determined is acceptable.</a:t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1712500" y="2299950"/>
            <a:ext cx="14784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Security</a:t>
            </a:r>
            <a:endParaRPr/>
          </a:p>
        </p:txBody>
      </p:sp>
      <p:sp>
        <p:nvSpPr>
          <p:cNvPr id="162" name="Shape 162"/>
          <p:cNvSpPr txBox="1"/>
          <p:nvPr/>
        </p:nvSpPr>
        <p:spPr>
          <a:xfrm>
            <a:off x="949900" y="2608702"/>
            <a:ext cx="76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Trust</a:t>
            </a:r>
            <a:endParaRPr b="1"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Shape 163"/>
          <p:cNvSpPr txBox="1"/>
          <p:nvPr/>
        </p:nvSpPr>
        <p:spPr>
          <a:xfrm>
            <a:off x="3218725" y="2608700"/>
            <a:ext cx="76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Risk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Shape 16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security?</a:t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400" y="2006100"/>
            <a:ext cx="400225" cy="40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 of security is to build trust and minimize risk</a:t>
            </a:r>
            <a:endParaRPr/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318600" y="1015950"/>
            <a:ext cx="8520600" cy="3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Unfortunately, attaining </a:t>
            </a:r>
            <a:r>
              <a:rPr b="1" lang="en"/>
              <a:t>perfect security</a:t>
            </a:r>
            <a:r>
              <a:rPr lang="en"/>
              <a:t> is very hard (maybe impossible) for a number of reasons: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Attackers will always find a way in. They only need to win once.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New attack surface is always being introduced, creating new vulnerabilities.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tools and capabilities of attackers outpaces those of defenders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Attackers outnumber defenders… by a lot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can, however, achieve a reasonable (relative) level of security by making the lives of attackers as difficult as possible.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may be possible to compromise a system, but we can make it so that the amount of effort required will make an attacker want to give up.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